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96" r:id="rId2"/>
    <p:sldId id="327" r:id="rId3"/>
    <p:sldId id="328" r:id="rId4"/>
    <p:sldId id="318" r:id="rId5"/>
    <p:sldId id="312" r:id="rId6"/>
    <p:sldId id="313" r:id="rId7"/>
    <p:sldId id="314" r:id="rId8"/>
    <p:sldId id="315" r:id="rId9"/>
    <p:sldId id="322" r:id="rId10"/>
    <p:sldId id="323" r:id="rId11"/>
    <p:sldId id="324" r:id="rId12"/>
    <p:sldId id="325" r:id="rId13"/>
    <p:sldId id="326"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82" d="100"/>
          <a:sy n="82" d="100"/>
        </p:scale>
        <p:origin x="696" y="78"/>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04.04.2021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‹Nº›</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1240232"/>
          </a:xfrm>
        </p:spPr>
        <p:txBody>
          <a:bodyPr>
            <a:normAutofit fontScale="90000"/>
          </a:bodyPr>
          <a:lstStyle/>
          <a:p>
            <a:r>
              <a:rPr lang="en-US" sz="2700" b="1" dirty="0"/>
              <a:t>Publishing options:</a:t>
            </a:r>
            <a:br>
              <a:rPr lang="en-US" sz="2700" b="1" dirty="0"/>
            </a:br>
            <a:r>
              <a:rPr lang="en-US" sz="2700" b="1" dirty="0"/>
              <a:t>Spanish institution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A5E15992-7902-4715-8E14-1E4C1F4F86D1}"/>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F4F3E114-86A6-433B-83AB-0A09D508FD51}"/>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16456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2" name="Picture 1">
            <a:extLst>
              <a:ext uri="{FF2B5EF4-FFF2-40B4-BE49-F238E27FC236}">
                <a16:creationId xmlns:a16="http://schemas.microsoft.com/office/drawing/2014/main" id="{27419248-B87E-4C7B-9C51-0449E72B354E}"/>
              </a:ext>
            </a:extLst>
          </p:cNvPr>
          <p:cNvPicPr>
            <a:picLocks noChangeAspect="1"/>
          </p:cNvPicPr>
          <p:nvPr/>
        </p:nvPicPr>
        <p:blipFill>
          <a:blip r:embed="rId2"/>
          <a:stretch>
            <a:fillRect/>
          </a:stretch>
        </p:blipFill>
        <p:spPr>
          <a:xfrm>
            <a:off x="6245" y="0"/>
            <a:ext cx="9144000" cy="5143500"/>
          </a:xfrm>
          <a:prstGeom prst="rect">
            <a:avLst/>
          </a:prstGeom>
        </p:spPr>
      </p:pic>
      <p:sp>
        <p:nvSpPr>
          <p:cNvPr id="7" name="TextBox 6">
            <a:extLst>
              <a:ext uri="{FF2B5EF4-FFF2-40B4-BE49-F238E27FC236}">
                <a16:creationId xmlns:a16="http://schemas.microsoft.com/office/drawing/2014/main" id="{D1D9723D-BBA0-442D-8300-9EEE2B7ADF15}"/>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5112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12</a:t>
            </a:fld>
            <a:endParaRPr lang="nl-NL" dirty="0"/>
          </a:p>
        </p:txBody>
      </p:sp>
      <p:pic>
        <p:nvPicPr>
          <p:cNvPr id="3" name="Picture 2">
            <a:extLst>
              <a:ext uri="{FF2B5EF4-FFF2-40B4-BE49-F238E27FC236}">
                <a16:creationId xmlns:a16="http://schemas.microsoft.com/office/drawing/2014/main" id="{ED556C58-C67B-4E0B-AE5F-FCB3E96C552E}"/>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78DB759-09CD-49C4-BAC7-8D8966630A1E}"/>
              </a:ext>
            </a:extLst>
          </p:cNvPr>
          <p:cNvSpPr txBox="1"/>
          <p:nvPr/>
        </p:nvSpPr>
        <p:spPr>
          <a:xfrm>
            <a:off x="260657" y="1632396"/>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14411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3" name="Picture 2">
            <a:extLst>
              <a:ext uri="{FF2B5EF4-FFF2-40B4-BE49-F238E27FC236}">
                <a16:creationId xmlns:a16="http://schemas.microsoft.com/office/drawing/2014/main" id="{85B4AE17-FC22-4851-8653-3F9BE4CDF395}"/>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781C64B-A4D6-41C2-BDDB-893B490D64DC}"/>
              </a:ext>
            </a:extLst>
          </p:cNvPr>
          <p:cNvSpPr txBox="1"/>
          <p:nvPr/>
        </p:nvSpPr>
        <p:spPr>
          <a:xfrm>
            <a:off x="76237" y="1256005"/>
            <a:ext cx="2187682" cy="3308598"/>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Articles becomes OA on Science 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Librarian at the institute will receive a notification for validation within 48 hours who then has 3 weeks to complete the validation</a:t>
            </a:r>
          </a:p>
        </p:txBody>
      </p:sp>
    </p:spTree>
    <p:extLst>
      <p:ext uri="{BB962C8B-B14F-4D97-AF65-F5344CB8AC3E}">
        <p14:creationId xmlns:p14="http://schemas.microsoft.com/office/powerpoint/2010/main" val="1915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184416"/>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412808" y="408464"/>
            <a:ext cx="7876452" cy="2308324"/>
          </a:xfrm>
          <a:prstGeom prst="rect">
            <a:avLst/>
          </a:prstGeom>
        </p:spPr>
        <p:txBody>
          <a:bodyPr wrap="square">
            <a:spAutoFit/>
          </a:bodyPr>
          <a:lstStyle/>
          <a:p>
            <a:pPr marL="342900" indent="-342900">
              <a:buAutoNum type="arabicPeriod"/>
            </a:pPr>
            <a:r>
              <a:rPr lang="en-GB" b="1" dirty="0"/>
              <a:t>How do we determine eligibility of the article for the Spanish agreement?</a:t>
            </a:r>
          </a:p>
          <a:p>
            <a:endParaRPr lang="en-GB" dirty="0"/>
          </a:p>
          <a:p>
            <a:pPr marL="285750" indent="-285750">
              <a:buFont typeface="Arial" panose="020B0604020202020204" pitchFamily="34" charset="0"/>
              <a:buChar char="•"/>
            </a:pPr>
            <a:r>
              <a:rPr lang="en-GB" dirty="0"/>
              <a:t>The acceptance date of the article should be on or after 1st January 2021 </a:t>
            </a:r>
          </a:p>
          <a:p>
            <a:pPr marL="285750" indent="-285750">
              <a:buFont typeface="Arial" panose="020B0604020202020204" pitchFamily="34" charset="0"/>
              <a:buChar char="•"/>
            </a:pPr>
            <a:r>
              <a:rPr lang="en-GB" dirty="0"/>
              <a:t>The corresponding author must be affiliated with the participating Spanish institution or a faculty/department</a:t>
            </a:r>
          </a:p>
          <a:p>
            <a:pPr marL="285750" indent="-285750">
              <a:buFont typeface="Arial" panose="020B0604020202020204" pitchFamily="34" charset="0"/>
              <a:buChar char="•"/>
            </a:pPr>
            <a:r>
              <a:rPr lang="en-GB" dirty="0"/>
              <a:t>The article must be from an eligible journal</a:t>
            </a:r>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r>
              <a:rPr lang="en-US" b="1" dirty="0"/>
              <a:t>Key information</a:t>
            </a:r>
            <a:endParaRPr lang="en-GB" dirty="0"/>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t>Key information</a:t>
            </a:r>
            <a:endParaRPr lang="en-GB" dirty="0"/>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2585323"/>
          </a:xfrm>
          <a:prstGeom prst="rect">
            <a:avLst/>
          </a:prstGeom>
        </p:spPr>
        <p:txBody>
          <a:bodyPr wrap="square">
            <a:spAutoFit/>
          </a:bodyPr>
          <a:lstStyle/>
          <a:p>
            <a:pPr lvl="0"/>
            <a:r>
              <a:rPr lang="en-GB" dirty="0"/>
              <a:t>2</a:t>
            </a:r>
            <a:r>
              <a:rPr lang="en-GB" b="1"/>
              <a:t>. </a:t>
            </a:r>
            <a:r>
              <a:rPr lang="en-GB" b="1" dirty="0"/>
              <a:t>Role of the institutional librarian in the Elsevier OA Platform (EOAP)</a:t>
            </a:r>
          </a:p>
          <a:p>
            <a:pPr lvl="0"/>
            <a:endParaRPr lang="en-GB" dirty="0"/>
          </a:p>
          <a:p>
            <a:pPr marL="285750" lvl="0" indent="-285750">
              <a:buFont typeface="Arial" panose="020B0604020202020204" pitchFamily="34" charset="0"/>
              <a:buChar char="•"/>
            </a:pPr>
            <a:r>
              <a:rPr lang="en-GB" dirty="0"/>
              <a:t>By the time the article in is your EOAP, we have published the first version of the article in ScienceDirect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are not approving the publication of the article, you are validating whether the corresponding author can make use of the APC fund as part of the agreement</a:t>
            </a:r>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4</a:t>
            </a:fld>
            <a:endParaRPr lang="nl-NL" dirty="0"/>
          </a:p>
        </p:txBody>
      </p:sp>
      <p:pic>
        <p:nvPicPr>
          <p:cNvPr id="3" name="Picture 2">
            <a:extLst>
              <a:ext uri="{FF2B5EF4-FFF2-40B4-BE49-F238E27FC236}">
                <a16:creationId xmlns:a16="http://schemas.microsoft.com/office/drawing/2014/main" id="{05660648-46B1-4F1C-BAF7-14EC771E9FD8}"/>
              </a:ext>
            </a:extLst>
          </p:cNvPr>
          <p:cNvPicPr>
            <a:picLocks noChangeAspect="1"/>
          </p:cNvPicPr>
          <p:nvPr/>
        </p:nvPicPr>
        <p:blipFill>
          <a:blip r:embed="rId2"/>
          <a:stretch>
            <a:fillRect/>
          </a:stretch>
        </p:blipFill>
        <p:spPr>
          <a:xfrm>
            <a:off x="0" y="0"/>
            <a:ext cx="9144000" cy="5113421"/>
          </a:xfrm>
          <a:prstGeom prst="rect">
            <a:avLst/>
          </a:prstGeom>
        </p:spPr>
      </p:pic>
      <p:sp>
        <p:nvSpPr>
          <p:cNvPr id="6" name="TextBox 5">
            <a:extLst>
              <a:ext uri="{FF2B5EF4-FFF2-40B4-BE49-F238E27FC236}">
                <a16:creationId xmlns:a16="http://schemas.microsoft.com/office/drawing/2014/main" id="{843928C7-E9F5-4F72-A412-E205D7D391AF}"/>
              </a:ext>
            </a:extLst>
          </p:cNvPr>
          <p:cNvSpPr txBox="1"/>
          <p:nvPr/>
        </p:nvSpPr>
        <p:spPr>
          <a:xfrm>
            <a:off x="0" y="1173664"/>
            <a:ext cx="2351715"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Complete the Rights and Access information form </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5</a:t>
            </a:fld>
            <a:endParaRPr lang="nl-NL" dirty="0"/>
          </a:p>
        </p:txBody>
      </p:sp>
      <p:pic>
        <p:nvPicPr>
          <p:cNvPr id="3" name="Picture 2">
            <a:extLst>
              <a:ext uri="{FF2B5EF4-FFF2-40B4-BE49-F238E27FC236}">
                <a16:creationId xmlns:a16="http://schemas.microsoft.com/office/drawing/2014/main" id="{105597CF-70DC-4E6B-8FF8-134463DD7242}"/>
              </a:ext>
            </a:extLst>
          </p:cNvPr>
          <p:cNvPicPr>
            <a:picLocks noChangeAspect="1"/>
          </p:cNvPicPr>
          <p:nvPr/>
        </p:nvPicPr>
        <p:blipFill>
          <a:blip r:embed="rId2"/>
          <a:stretch>
            <a:fillRect/>
          </a:stretch>
        </p:blipFill>
        <p:spPr>
          <a:xfrm>
            <a:off x="0" y="0"/>
            <a:ext cx="9138168" cy="5143500"/>
          </a:xfrm>
          <a:prstGeom prst="rect">
            <a:avLst/>
          </a:prstGeom>
        </p:spPr>
      </p:pic>
      <p:sp>
        <p:nvSpPr>
          <p:cNvPr id="6" name="TextBox 5">
            <a:extLst>
              <a:ext uri="{FF2B5EF4-FFF2-40B4-BE49-F238E27FC236}">
                <a16:creationId xmlns:a16="http://schemas.microsoft.com/office/drawing/2014/main" id="{D95C1B35-6D5E-433F-A659-330449E8F702}"/>
              </a:ext>
            </a:extLst>
          </p:cNvPr>
          <p:cNvSpPr txBox="1"/>
          <p:nvPr/>
        </p:nvSpPr>
        <p:spPr>
          <a:xfrm>
            <a:off x="621380" y="1406167"/>
            <a:ext cx="1331297"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Spanish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6</a:t>
            </a:fld>
            <a:endParaRPr lang="nl-NL" dirty="0"/>
          </a:p>
        </p:txBody>
      </p:sp>
      <p:pic>
        <p:nvPicPr>
          <p:cNvPr id="4" name="Picture 3">
            <a:extLst>
              <a:ext uri="{FF2B5EF4-FFF2-40B4-BE49-F238E27FC236}">
                <a16:creationId xmlns:a16="http://schemas.microsoft.com/office/drawing/2014/main" id="{D5DA9A7C-9E25-42B2-A93F-09B0B2BEF203}"/>
              </a:ext>
            </a:extLst>
          </p:cNvPr>
          <p:cNvPicPr>
            <a:picLocks noChangeAspect="1"/>
          </p:cNvPicPr>
          <p:nvPr/>
        </p:nvPicPr>
        <p:blipFill>
          <a:blip r:embed="rId2"/>
          <a:stretch>
            <a:fillRect/>
          </a:stretch>
        </p:blipFill>
        <p:spPr>
          <a:xfrm>
            <a:off x="0" y="32637"/>
            <a:ext cx="9144000" cy="5110863"/>
          </a:xfrm>
          <a:prstGeom prst="rect">
            <a:avLst/>
          </a:prstGeom>
        </p:spPr>
      </p:pic>
      <p:sp>
        <p:nvSpPr>
          <p:cNvPr id="6" name="TextBox 5">
            <a:extLst>
              <a:ext uri="{FF2B5EF4-FFF2-40B4-BE49-F238E27FC236}">
                <a16:creationId xmlns:a16="http://schemas.microsoft.com/office/drawing/2014/main" id="{4F382E2C-470F-4D9E-A669-642A1BB69E5E}"/>
              </a:ext>
            </a:extLst>
          </p:cNvPr>
          <p:cNvSpPr txBox="1"/>
          <p:nvPr/>
        </p:nvSpPr>
        <p:spPr>
          <a:xfrm>
            <a:off x="421443" y="207171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7</a:t>
            </a:fld>
            <a:endParaRPr lang="nl-NL" dirty="0"/>
          </a:p>
        </p:txBody>
      </p:sp>
      <p:pic>
        <p:nvPicPr>
          <p:cNvPr id="4" name="Picture 3">
            <a:extLst>
              <a:ext uri="{FF2B5EF4-FFF2-40B4-BE49-F238E27FC236}">
                <a16:creationId xmlns:a16="http://schemas.microsoft.com/office/drawing/2014/main" id="{AE21DB6E-DB34-49D4-9F56-7182B3C5808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75AAE7-4005-428E-B2AA-58188209DE0C}"/>
              </a:ext>
            </a:extLst>
          </p:cNvPr>
          <p:cNvSpPr txBox="1"/>
          <p:nvPr/>
        </p:nvSpPr>
        <p:spPr>
          <a:xfrm>
            <a:off x="142176" y="194466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4" name="Picture 3">
            <a:extLst>
              <a:ext uri="{FF2B5EF4-FFF2-40B4-BE49-F238E27FC236}">
                <a16:creationId xmlns:a16="http://schemas.microsoft.com/office/drawing/2014/main" id="{FF5C8E88-F5F5-40A3-A3A4-90E097B4A1A6}"/>
              </a:ext>
            </a:extLst>
          </p:cNvPr>
          <p:cNvPicPr>
            <a:picLocks noChangeAspect="1"/>
          </p:cNvPicPr>
          <p:nvPr/>
        </p:nvPicPr>
        <p:blipFill>
          <a:blip r:embed="rId3"/>
          <a:stretch>
            <a:fillRect/>
          </a:stretch>
        </p:blipFill>
        <p:spPr>
          <a:xfrm>
            <a:off x="0" y="0"/>
            <a:ext cx="9087034" cy="5143500"/>
          </a:xfrm>
          <a:prstGeom prst="rect">
            <a:avLst/>
          </a:prstGeom>
        </p:spPr>
      </p:pic>
      <p:pic>
        <p:nvPicPr>
          <p:cNvPr id="9" name="Picture 8">
            <a:extLst>
              <a:ext uri="{FF2B5EF4-FFF2-40B4-BE49-F238E27FC236}">
                <a16:creationId xmlns:a16="http://schemas.microsoft.com/office/drawing/2014/main" id="{7A270B54-1A9A-404B-8AC4-D9CBA641EA5D}"/>
              </a:ext>
            </a:extLst>
          </p:cNvPr>
          <p:cNvPicPr>
            <a:picLocks noChangeAspect="1"/>
          </p:cNvPicPr>
          <p:nvPr/>
        </p:nvPicPr>
        <p:blipFill>
          <a:blip r:embed="rId4"/>
          <a:stretch>
            <a:fillRect/>
          </a:stretch>
        </p:blipFill>
        <p:spPr>
          <a:xfrm>
            <a:off x="3788836" y="3842114"/>
            <a:ext cx="755054" cy="112695"/>
          </a:xfrm>
          <a:prstGeom prst="rect">
            <a:avLst/>
          </a:prstGeom>
        </p:spPr>
      </p:pic>
      <p:sp>
        <p:nvSpPr>
          <p:cNvPr id="5" name="TextBox 4">
            <a:extLst>
              <a:ext uri="{FF2B5EF4-FFF2-40B4-BE49-F238E27FC236}">
                <a16:creationId xmlns:a16="http://schemas.microsoft.com/office/drawing/2014/main" id="{85A01609-40EB-43CE-BABE-AF5D4C624D09}"/>
              </a:ext>
            </a:extLst>
          </p:cNvPr>
          <p:cNvSpPr txBox="1"/>
          <p:nvPr/>
        </p:nvSpPr>
        <p:spPr>
          <a:xfrm>
            <a:off x="142176" y="1944661"/>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Personalized publishing options for the Spanish agreement</a:t>
            </a: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633731FF-9907-419C-B274-2FDF7289FC48}"/>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7865044E-F190-40FC-88A3-10680CBE79BB}"/>
              </a:ext>
            </a:extLst>
          </p:cNvPr>
          <p:cNvSpPr txBox="1"/>
          <p:nvPr/>
        </p:nvSpPr>
        <p:spPr>
          <a:xfrm>
            <a:off x="115161" y="1805657"/>
            <a:ext cx="2035262" cy="1107996"/>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Elsevier offers two CC licenses for OA</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the CC License</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466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333</Words>
  <Application>Microsoft Office PowerPoint</Application>
  <PresentationFormat>Presentación en pantalla (16:9)</PresentationFormat>
  <Paragraphs>48</Paragraphs>
  <Slides>14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Courier New</vt:lpstr>
      <vt:lpstr>Elsevier</vt:lpstr>
      <vt:lpstr>Publishing options: Spanish institution associated authors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2021-04-04T13:54:14Z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2021-03-11T08:49:52Z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65ab2942-3a9b-4444-9848-e59e31a4b8ea</vt:lpwstr>
  </property>
  <property fmtid="{D5CDD505-2E9C-101B-9397-08002B2CF9AE}" pid="8" name="MSIP_Label_549ac42a-3eb4-4074-b885-aea26bd6241e_ContentBits">
    <vt:lpwstr>0</vt:lpwstr>
  </property>
</Properties>
</file>